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ECAF"/>
    <a:srgbClr val="FFF3CD"/>
    <a:srgbClr val="FFDE7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7" autoAdjust="0"/>
    <p:restoredTop sz="94343" autoAdjust="0"/>
  </p:normalViewPr>
  <p:slideViewPr>
    <p:cSldViewPr snapToGrid="0">
      <p:cViewPr>
        <p:scale>
          <a:sx n="30" d="100"/>
          <a:sy n="30" d="100"/>
        </p:scale>
        <p:origin x="-1728" y="-78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6017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916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041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5147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4386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0740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5820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1537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7701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8703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667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2041A-6E53-4B4D-87EB-43ED52D3FC47}" type="datetimeFigureOut">
              <a:rPr lang="pt-BR" smtClean="0"/>
              <a:pPr/>
              <a:t>10/08/2016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5625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/>
          <p:cNvSpPr/>
          <p:nvPr/>
        </p:nvSpPr>
        <p:spPr>
          <a:xfrm>
            <a:off x="20781638" y="20914519"/>
            <a:ext cx="1342949" cy="13291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Retângulo 35"/>
          <p:cNvSpPr/>
          <p:nvPr/>
        </p:nvSpPr>
        <p:spPr>
          <a:xfrm>
            <a:off x="5891437" y="6172938"/>
            <a:ext cx="2041042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6000" b="1" dirty="0">
                <a:latin typeface="Calibri" pitchFamily="34" charset="0"/>
              </a:rPr>
              <a:t>O TÍTULO DO </a:t>
            </a:r>
            <a:r>
              <a:rPr lang="pt-BR" sz="6000" b="1" dirty="0" smtClean="0">
                <a:latin typeface="Calibri" pitchFamily="34" charset="0"/>
              </a:rPr>
              <a:t>TRABALHO  (TAMANHO DA FONTE = 60,  </a:t>
            </a:r>
            <a:r>
              <a:rPr lang="pt-BR" sz="6000" b="1" dirty="0">
                <a:latin typeface="Calibri" pitchFamily="34" charset="0"/>
              </a:rPr>
              <a:t>LETRAS MAIÚSCULAS, EM </a:t>
            </a:r>
            <a:r>
              <a:rPr lang="pt-BR" sz="6000" b="1" dirty="0" smtClean="0">
                <a:latin typeface="Calibri" pitchFamily="34" charset="0"/>
              </a:rPr>
              <a:t>NEGRITO, CENTRALIZADO)</a:t>
            </a:r>
            <a:endParaRPr lang="pt-BR" sz="6000" b="1" dirty="0">
              <a:latin typeface="Calibri" pitchFamily="34" charset="0"/>
            </a:endParaRPr>
          </a:p>
          <a:p>
            <a:pPr lvl="0" algn="ctr"/>
            <a:r>
              <a:rPr lang="pt-BR" sz="6000" dirty="0" smtClean="0">
                <a:latin typeface="Calibri" pitchFamily="34" charset="0"/>
              </a:rPr>
              <a:t>        </a:t>
            </a:r>
            <a:r>
              <a:rPr lang="pt-BR" sz="3600" b="1" dirty="0" smtClean="0">
                <a:latin typeface="Calibri" pitchFamily="34" charset="0"/>
              </a:rPr>
              <a:t>Silva </a:t>
            </a:r>
            <a:r>
              <a:rPr lang="pt-BR" sz="3600" b="1" dirty="0">
                <a:latin typeface="Calibri" pitchFamily="34" charset="0"/>
              </a:rPr>
              <a:t>MS</a:t>
            </a:r>
            <a:r>
              <a:rPr lang="pt-BR" sz="3600" b="1" baseline="30000" dirty="0">
                <a:latin typeface="Calibri" pitchFamily="34" charset="0"/>
              </a:rPr>
              <a:t>1*</a:t>
            </a:r>
            <a:r>
              <a:rPr lang="pt-BR" sz="3600" b="1" dirty="0">
                <a:latin typeface="Calibri" pitchFamily="34" charset="0"/>
              </a:rPr>
              <a:t>, Ferreira SA</a:t>
            </a:r>
            <a:r>
              <a:rPr lang="pt-BR" sz="3600" b="1" baseline="30000" dirty="0">
                <a:latin typeface="Calibri" pitchFamily="34" charset="0"/>
              </a:rPr>
              <a:t>2</a:t>
            </a:r>
            <a:r>
              <a:rPr lang="pt-BR" sz="3600" b="1" dirty="0">
                <a:latin typeface="Calibri" pitchFamily="34" charset="0"/>
              </a:rPr>
              <a:t>, Souza YA</a:t>
            </a:r>
            <a:r>
              <a:rPr lang="pt-BR" sz="3600" b="1" baseline="30000" dirty="0">
                <a:latin typeface="Calibri" pitchFamily="34" charset="0"/>
              </a:rPr>
              <a:t>2</a:t>
            </a:r>
            <a:r>
              <a:rPr lang="pt-BR" sz="3600" b="1" dirty="0">
                <a:latin typeface="Calibri" pitchFamily="34" charset="0"/>
              </a:rPr>
              <a:t>. negrito, </a:t>
            </a:r>
            <a:r>
              <a:rPr lang="pt-BR" sz="3600" b="1" dirty="0" smtClean="0">
                <a:latin typeface="Calibri" pitchFamily="34" charset="0"/>
              </a:rPr>
              <a:t>centralizado (FONTE = 36)</a:t>
            </a:r>
            <a:endParaRPr lang="pt-BR" sz="3600" b="1" dirty="0">
              <a:latin typeface="Calibri" pitchFamily="34" charset="0"/>
            </a:endParaRPr>
          </a:p>
          <a:p>
            <a:pPr lvl="0" algn="ctr"/>
            <a:r>
              <a:rPr lang="pt-BR" sz="3200" b="1" dirty="0" smtClean="0">
                <a:latin typeface="Calibri" pitchFamily="34" charset="0"/>
              </a:rPr>
              <a:t>Instituições de origem, (FONTE = 32, centralizado)</a:t>
            </a:r>
            <a:endParaRPr lang="pt-BR" sz="3200" b="1" dirty="0">
              <a:latin typeface="Calibri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10549046" y="10450286"/>
            <a:ext cx="31868" cy="29227127"/>
          </a:xfrm>
          <a:prstGeom prst="line">
            <a:avLst/>
          </a:prstGeom>
          <a:ln w="508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H="1">
            <a:off x="21140235" y="10450286"/>
            <a:ext cx="358598" cy="29227127"/>
          </a:xfrm>
          <a:prstGeom prst="line">
            <a:avLst/>
          </a:prstGeom>
          <a:ln w="5080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587830" y="10450286"/>
            <a:ext cx="9562498" cy="13716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0892282" y="10450286"/>
            <a:ext cx="10199827" cy="13716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21833368" y="10450286"/>
            <a:ext cx="9813680" cy="13716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1143000" y="10713262"/>
            <a:ext cx="8523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INTRODUÇÃO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1730640" y="10719408"/>
            <a:ext cx="8523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METODOLOGIA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2504610" y="10751365"/>
            <a:ext cx="8523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RESULTADOS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677877" y="26590742"/>
            <a:ext cx="9562498" cy="13716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1881494" y="20318186"/>
            <a:ext cx="9813680" cy="13716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22007084" y="35028001"/>
            <a:ext cx="9736215" cy="13716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29" name="Conector reto 28"/>
          <p:cNvCxnSpPr/>
          <p:nvPr/>
        </p:nvCxnSpPr>
        <p:spPr>
          <a:xfrm flipV="1">
            <a:off x="5738188" y="40637725"/>
            <a:ext cx="2430974" cy="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4616283" y="40327548"/>
            <a:ext cx="1669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Calibri" pitchFamily="34" charset="0"/>
              </a:rPr>
              <a:t>Apoio</a:t>
            </a:r>
            <a:endParaRPr lang="pt-BR" sz="2800" b="1" dirty="0">
              <a:latin typeface="Calibri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014759" y="26843695"/>
            <a:ext cx="8523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OBJETIVOS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22531310" y="20564253"/>
            <a:ext cx="8523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CONCLUSÕES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2606234" y="35280954"/>
            <a:ext cx="8523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REFERÊNCIAS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684082" y="12736286"/>
            <a:ext cx="942109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pt-PT" altLang="pt-BR" sz="4000" dirty="0">
                <a:solidFill>
                  <a:srgbClr val="000000"/>
                </a:solidFill>
                <a:latin typeface="Bookman Old Style" panose="02050604050505020204" pitchFamily="18" charset="0"/>
              </a:rPr>
              <a:t>O pôster deverá conter informações referentes ao </a:t>
            </a:r>
            <a:r>
              <a:rPr lang="pt-PT" altLang="pt-BR" sz="4000" dirty="0" smtClean="0">
                <a:latin typeface="Bookman Old Style" panose="02050604050505020204" pitchFamily="18" charset="0"/>
              </a:rPr>
              <a:t>resumo submetido </a:t>
            </a:r>
            <a:r>
              <a:rPr lang="pt-PT" altLang="pt-BR" sz="40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ao </a:t>
            </a:r>
            <a:r>
              <a:rPr lang="pt-PT" altLang="pt-BR" sz="4000" dirty="0">
                <a:solidFill>
                  <a:srgbClr val="000000"/>
                </a:solidFill>
                <a:latin typeface="Bookman Old Style" panose="02050604050505020204" pitchFamily="18" charset="0"/>
              </a:rPr>
              <a:t>congresso para avaliação.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PT" altLang="pt-BR" sz="4000" dirty="0">
                <a:solidFill>
                  <a:srgbClr val="000000"/>
                </a:solidFill>
                <a:latin typeface="Bookman Old Style" panose="02050604050505020204" pitchFamily="18" charset="0"/>
              </a:rPr>
              <a:t>As informações apresentadas no pôster devem ser concisas e claras.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PT" altLang="pt-BR" sz="4000" dirty="0">
                <a:solidFill>
                  <a:srgbClr val="000000"/>
                </a:solidFill>
                <a:latin typeface="Bookman Old Style" panose="02050604050505020204" pitchFamily="18" charset="0"/>
              </a:rPr>
              <a:t>Este modelo já se encontra na formatação sugerida.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BR" altLang="pt-BR" sz="40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Texto </a:t>
            </a:r>
            <a:r>
              <a:rPr lang="pt-BR" altLang="pt-BR" sz="4000" b="1" dirty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(tamanho da fonte = </a:t>
            </a:r>
            <a:r>
              <a:rPr lang="pt-BR" altLang="pt-BR" sz="40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</a:t>
            </a:r>
            <a:r>
              <a:rPr lang="pt-BR" altLang="pt-BR" sz="4000" b="1" dirty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pt-BR" altLang="pt-BR" sz="40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pt-BR" altLang="pt-BR" sz="4000" b="1" dirty="0">
              <a:latin typeface="Bookman Old Style" panose="02050604050505020204" pitchFamily="18" charset="0"/>
            </a:endParaRPr>
          </a:p>
          <a:p>
            <a:endParaRPr lang="pt-BR" sz="2800" dirty="0">
              <a:latin typeface="Bookman Old Style" panose="02050604050505020204" pitchFamily="18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857890" y="28467867"/>
            <a:ext cx="924728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pt-PT" altLang="pt-BR" sz="4000" dirty="0">
                <a:solidFill>
                  <a:srgbClr val="000000"/>
                </a:solidFill>
                <a:latin typeface="Bookman Old Style" panose="02050604050505020204" pitchFamily="18" charset="0"/>
              </a:rPr>
              <a:t>O pôster deverá conter informações referentes ao </a:t>
            </a:r>
            <a:r>
              <a:rPr lang="pt-PT" altLang="pt-BR" sz="40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artigo/resumo apresentado </a:t>
            </a:r>
            <a:r>
              <a:rPr lang="pt-PT" altLang="pt-BR" sz="4000" dirty="0">
                <a:solidFill>
                  <a:srgbClr val="000000"/>
                </a:solidFill>
                <a:latin typeface="Bookman Old Style" panose="02050604050505020204" pitchFamily="18" charset="0"/>
              </a:rPr>
              <a:t>ao congresso para avaliação.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PT" altLang="pt-BR" sz="4000" dirty="0">
                <a:solidFill>
                  <a:srgbClr val="000000"/>
                </a:solidFill>
                <a:latin typeface="Bookman Old Style" panose="02050604050505020204" pitchFamily="18" charset="0"/>
              </a:rPr>
              <a:t>As informações apresentadas no pôster devem ser concisas e claras.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PT" altLang="pt-BR" sz="4000" dirty="0">
                <a:solidFill>
                  <a:srgbClr val="000000"/>
                </a:solidFill>
                <a:latin typeface="Bookman Old Style" panose="02050604050505020204" pitchFamily="18" charset="0"/>
              </a:rPr>
              <a:t>Este modelo já se encontra na formatação sugerida.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BR" altLang="pt-BR" sz="40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Texto </a:t>
            </a:r>
            <a:r>
              <a:rPr lang="pt-BR" altLang="pt-BR" sz="4000" b="1" dirty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(tamanho da fonte = </a:t>
            </a:r>
            <a:r>
              <a:rPr lang="pt-BR" altLang="pt-BR" sz="40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40)</a:t>
            </a:r>
            <a:endParaRPr lang="pt-BR" altLang="pt-BR" sz="4000" b="1" dirty="0">
              <a:latin typeface="Bookman Old Style" panose="02050604050505020204" pitchFamily="18" charset="0"/>
            </a:endParaRPr>
          </a:p>
          <a:p>
            <a:endParaRPr lang="pt-BR" sz="2800" dirty="0">
              <a:latin typeface="Bookman Old Style" panose="02050604050505020204" pitchFamily="18" charset="0"/>
            </a:endParaRPr>
          </a:p>
        </p:txBody>
      </p:sp>
      <p:sp>
        <p:nvSpPr>
          <p:cNvPr id="41" name="Text Box 3923"/>
          <p:cNvSpPr txBox="1">
            <a:spLocks noChangeArrowheads="1"/>
          </p:cNvSpPr>
          <p:nvPr/>
        </p:nvSpPr>
        <p:spPr bwMode="auto">
          <a:xfrm>
            <a:off x="21788088" y="22236163"/>
            <a:ext cx="9955212" cy="126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968375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8375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8375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8375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8375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83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altLang="pt-BR" sz="4000" dirty="0">
                <a:solidFill>
                  <a:srgbClr val="000000"/>
                </a:solidFill>
                <a:latin typeface="Bookman Old Style" panose="02050604050505020204" pitchFamily="18" charset="0"/>
              </a:rPr>
              <a:t>O último item deve efetuar o fechamento do conteúdo </a:t>
            </a:r>
            <a:r>
              <a:rPr lang="pt-BR" altLang="pt-BR" sz="40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apresentado.</a:t>
            </a:r>
          </a:p>
          <a:p>
            <a:pPr marL="457200" indent="-457200"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altLang="pt-BR" sz="4000" dirty="0" smtClean="0">
                <a:latin typeface="Bookman Old Style" panose="02050604050505020204" pitchFamily="18" charset="0"/>
              </a:rPr>
              <a:t>Acima </a:t>
            </a:r>
            <a:r>
              <a:rPr lang="pt-BR" altLang="pt-BR" sz="4000" dirty="0">
                <a:latin typeface="Bookman Old Style" panose="02050604050505020204" pitchFamily="18" charset="0"/>
              </a:rPr>
              <a:t>de tudo, um bom pôster deve ter pouco texto. Não tão pouco quanto uma apresentação de slides, porém bem menos do que um artigo. </a:t>
            </a:r>
            <a:endParaRPr lang="pt-BR" altLang="pt-BR" sz="4000" dirty="0" smtClean="0">
              <a:latin typeface="Bookman Old Style" panose="02050604050505020204" pitchFamily="18" charset="0"/>
            </a:endParaRPr>
          </a:p>
          <a:p>
            <a:pPr marL="457200" indent="-457200"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altLang="pt-BR" sz="4000" dirty="0" smtClean="0">
                <a:latin typeface="Bookman Old Style" panose="02050604050505020204" pitchFamily="18" charset="0"/>
              </a:rPr>
              <a:t>É </a:t>
            </a:r>
            <a:r>
              <a:rPr lang="pt-BR" altLang="pt-BR" sz="4000" dirty="0">
                <a:latin typeface="Bookman Old Style" panose="02050604050505020204" pitchFamily="18" charset="0"/>
              </a:rPr>
              <a:t>preferível usar frases </a:t>
            </a:r>
            <a:r>
              <a:rPr lang="pt-BR" altLang="pt-BR" sz="4000" dirty="0" smtClean="0">
                <a:latin typeface="Bookman Old Style" panose="02050604050505020204" pitchFamily="18" charset="0"/>
              </a:rPr>
              <a:t>diretas </a:t>
            </a:r>
            <a:r>
              <a:rPr lang="pt-BR" altLang="pt-BR" sz="4000" dirty="0">
                <a:latin typeface="Bookman Old Style" panose="02050604050505020204" pitchFamily="18" charset="0"/>
              </a:rPr>
              <a:t>e curtas, </a:t>
            </a:r>
            <a:r>
              <a:rPr lang="pt-BR" altLang="pt-BR" sz="4000" dirty="0" smtClean="0">
                <a:latin typeface="Bookman Old Style" panose="02050604050505020204" pitchFamily="18" charset="0"/>
              </a:rPr>
              <a:t>ao </a:t>
            </a:r>
            <a:r>
              <a:rPr lang="pt-BR" altLang="pt-BR" sz="4000" dirty="0">
                <a:latin typeface="Bookman Old Style" panose="02050604050505020204" pitchFamily="18" charset="0"/>
              </a:rPr>
              <a:t>invés de orações longas e estruturas complexas. </a:t>
            </a:r>
            <a:endParaRPr lang="pt-BR" altLang="pt-BR" sz="4000" dirty="0" smtClean="0">
              <a:latin typeface="Bookman Old Style" panose="02050604050505020204" pitchFamily="18" charset="0"/>
            </a:endParaRPr>
          </a:p>
          <a:p>
            <a:pPr marL="457200" indent="-457200"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altLang="pt-BR" sz="4000" dirty="0" smtClean="0">
                <a:latin typeface="Bookman Old Style" panose="02050604050505020204" pitchFamily="18" charset="0"/>
              </a:rPr>
              <a:t>Deve-se </a:t>
            </a:r>
            <a:r>
              <a:rPr lang="pt-BR" altLang="pt-BR" sz="4000" dirty="0">
                <a:latin typeface="Bookman Old Style" panose="02050604050505020204" pitchFamily="18" charset="0"/>
              </a:rPr>
              <a:t>concluir somente o que foi comprovado, com interpretação lógica, não cabendo opiniões próprias ou análises não investigadas. </a:t>
            </a:r>
            <a:endParaRPr lang="pt-BR" altLang="pt-BR" sz="4000" dirty="0" smtClean="0">
              <a:latin typeface="Bookman Old Style" panose="02050604050505020204" pitchFamily="18" charset="0"/>
            </a:endParaRPr>
          </a:p>
          <a:p>
            <a:pPr marL="457200" indent="-457200" algn="just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altLang="pt-BR" sz="4000" dirty="0" smtClean="0">
                <a:latin typeface="Bookman Old Style" panose="02050604050505020204" pitchFamily="18" charset="0"/>
              </a:rPr>
              <a:t>As </a:t>
            </a:r>
            <a:r>
              <a:rPr lang="pt-BR" altLang="pt-BR" sz="4000" dirty="0">
                <a:latin typeface="Bookman Old Style" panose="02050604050505020204" pitchFamily="18" charset="0"/>
              </a:rPr>
              <a:t>conclusões de qualquer trabalho científico devem responder aos objetivos propostos do </a:t>
            </a:r>
            <a:r>
              <a:rPr lang="pt-BR" altLang="pt-BR" sz="4000" dirty="0" smtClean="0">
                <a:latin typeface="Bookman Old Style" panose="02050604050505020204" pitchFamily="18" charset="0"/>
              </a:rPr>
              <a:t>mesmo.</a:t>
            </a:r>
          </a:p>
          <a:p>
            <a:pPr marL="457200" indent="-4572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altLang="pt-BR" sz="4000" b="1" dirty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Texto (tamanho da fonte = </a:t>
            </a:r>
            <a:r>
              <a:rPr lang="pt-BR" altLang="pt-BR" sz="40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40)</a:t>
            </a:r>
            <a:endParaRPr lang="pt-BR" altLang="pt-BR" sz="4000" b="1" dirty="0">
              <a:latin typeface="Bookman Old Style" panose="02050604050505020204" pitchFamily="18" charset="0"/>
            </a:endParaRPr>
          </a:p>
          <a:p>
            <a:pPr algn="just" eaLnBrk="1" hangingPunct="1">
              <a:spcBef>
                <a:spcPts val="0"/>
              </a:spcBef>
              <a:buNone/>
            </a:pPr>
            <a:endParaRPr lang="pt-BR" altLang="pt-BR" sz="2800" dirty="0">
              <a:latin typeface="Bookman Old Style" panose="02050604050505020204" pitchFamily="18" charset="0"/>
            </a:endParaRPr>
          </a:p>
          <a:p>
            <a:pPr algn="just" eaLnBrk="1" hangingPunct="1">
              <a:spcBef>
                <a:spcPts val="0"/>
              </a:spcBef>
              <a:buFontTx/>
              <a:buNone/>
            </a:pPr>
            <a:endParaRPr lang="pt-BR" altLang="pt-BR" sz="3000" dirty="0">
              <a:latin typeface="Bookman Old Style" panose="02050604050505020204" pitchFamily="18" charset="0"/>
            </a:endParaRPr>
          </a:p>
        </p:txBody>
      </p:sp>
      <p:sp>
        <p:nvSpPr>
          <p:cNvPr id="43" name="Text Box 3661"/>
          <p:cNvSpPr txBox="1">
            <a:spLocks noChangeArrowheads="1"/>
          </p:cNvSpPr>
          <p:nvPr/>
        </p:nvSpPr>
        <p:spPr bwMode="auto">
          <a:xfrm>
            <a:off x="21944023" y="36679073"/>
            <a:ext cx="9872663" cy="305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 defTabSz="655638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55638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55638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55638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55638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pt-BR" altLang="pt-BR" sz="3200" dirty="0">
                <a:latin typeface="Bookman Old Style" panose="02050604050505020204" pitchFamily="18" charset="0"/>
              </a:rPr>
              <a:t>Listar as referências citadas no texto de acordo com as normas da ABNT NBR 6023. </a:t>
            </a:r>
            <a:endParaRPr lang="pt-BR" altLang="pt-BR" sz="3200" dirty="0" smtClean="0">
              <a:latin typeface="Bookman Old Style" panose="020506040505050202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pt-BR" altLang="pt-BR" sz="3200" dirty="0" smtClean="0">
                <a:latin typeface="Bookman Old Style" panose="02050604050505020204" pitchFamily="18" charset="0"/>
              </a:rPr>
              <a:t>Sugere-se </a:t>
            </a:r>
            <a:r>
              <a:rPr lang="pt-BR" altLang="pt-BR" sz="3200" dirty="0">
                <a:latin typeface="Bookman Old Style" panose="02050604050505020204" pitchFamily="18" charset="0"/>
              </a:rPr>
              <a:t>a utilização de, no máximo, 5 referências no pôster.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BR" altLang="pt-BR" sz="3200" b="1" dirty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Texto (tamanho da fonte = </a:t>
            </a:r>
            <a:r>
              <a:rPr lang="pt-BR" altLang="pt-BR" sz="32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32)</a:t>
            </a:r>
            <a:endParaRPr lang="pt-BR" altLang="pt-BR" sz="3200" b="1" dirty="0">
              <a:latin typeface="Bookman Old Style" panose="02050604050505020204" pitchFamily="18" charset="0"/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22255972" y="18374943"/>
            <a:ext cx="947198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3200" b="1" dirty="0" smtClean="0">
                <a:latin typeface="Bookman Old Style" pitchFamily="18" charset="0"/>
              </a:rPr>
              <a:t>Figura 1</a:t>
            </a:r>
            <a:r>
              <a:rPr lang="pt-BR" sz="3200" dirty="0" smtClean="0">
                <a:latin typeface="Bookman Old Style" pitchFamily="18" charset="0"/>
              </a:rPr>
              <a:t> - SATÉLITE</a:t>
            </a:r>
            <a:r>
              <a:rPr lang="pt-BR" sz="3200" dirty="0">
                <a:latin typeface="Bookman Old Style" pitchFamily="18" charset="0"/>
              </a:rPr>
              <a:t>. </a:t>
            </a:r>
            <a:r>
              <a:rPr lang="pt-BR" sz="3200" b="1" dirty="0">
                <a:latin typeface="Bookman Old Style" pitchFamily="18" charset="0"/>
              </a:rPr>
              <a:t>Imagem </a:t>
            </a:r>
            <a:r>
              <a:rPr lang="pt-BR" sz="3200" dirty="0">
                <a:latin typeface="Bookman Old Style" pitchFamily="18" charset="0"/>
              </a:rPr>
              <a:t>de domínio público. </a:t>
            </a:r>
            <a:r>
              <a:rPr lang="pt-BR" sz="3200" dirty="0" smtClean="0">
                <a:latin typeface="Bookman Old Style" pitchFamily="18" charset="0"/>
              </a:rPr>
              <a:t>(</a:t>
            </a:r>
            <a:r>
              <a:rPr lang="pt-BR" sz="3200" b="1" dirty="0" smtClean="0">
                <a:latin typeface="Bookman Old Style" pitchFamily="18" charset="0"/>
              </a:rPr>
              <a:t>FONTE = 32)</a:t>
            </a:r>
            <a:endParaRPr lang="pt-BR" sz="3200" b="1" dirty="0">
              <a:latin typeface="Bookman Old Style" pitchFamily="18" charset="0"/>
            </a:endParaRPr>
          </a:p>
          <a:p>
            <a:pPr>
              <a:defRPr/>
            </a:pPr>
            <a:r>
              <a:rPr lang="pt-BR" dirty="0">
                <a:latin typeface="Bookman Old Style" pitchFamily="18" charset="0"/>
              </a:rPr>
              <a:t> </a:t>
            </a:r>
          </a:p>
          <a:p>
            <a:pPr>
              <a:defRPr/>
            </a:pPr>
            <a:r>
              <a:rPr lang="pt-BR" dirty="0">
                <a:latin typeface="Bookman Old Style" pitchFamily="18" charset="0"/>
              </a:rPr>
              <a:t> </a:t>
            </a:r>
          </a:p>
        </p:txBody>
      </p:sp>
      <p:pic>
        <p:nvPicPr>
          <p:cNvPr id="45" name="Imagem 15" descr="REG CON_3 U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692" y="12658942"/>
            <a:ext cx="8744134" cy="49812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 Box 3646"/>
          <p:cNvSpPr txBox="1">
            <a:spLocks noChangeArrowheads="1"/>
          </p:cNvSpPr>
          <p:nvPr/>
        </p:nvSpPr>
        <p:spPr bwMode="auto">
          <a:xfrm>
            <a:off x="11275089" y="26829050"/>
            <a:ext cx="9558656" cy="562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863" tIns="43432" rIns="86863" bIns="43432">
            <a:spAutoFit/>
          </a:bodyPr>
          <a:lstStyle>
            <a:lvl1pPr defTabSz="692150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921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9215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9215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9215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pt-PT" altLang="pt-BR" sz="4000" dirty="0">
                <a:solidFill>
                  <a:srgbClr val="000000"/>
                </a:solidFill>
                <a:latin typeface="Bookman Old Style" panose="02050604050505020204" pitchFamily="18" charset="0"/>
              </a:rPr>
              <a:t>As </a:t>
            </a:r>
            <a:r>
              <a:rPr lang="pt-PT" altLang="pt-BR" sz="40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figuras </a:t>
            </a:r>
            <a:r>
              <a:rPr lang="pt-PT" altLang="pt-BR" sz="4000" dirty="0">
                <a:solidFill>
                  <a:srgbClr val="000000"/>
                </a:solidFill>
                <a:latin typeface="Bookman Old Style" panose="02050604050505020204" pitchFamily="18" charset="0"/>
              </a:rPr>
              <a:t>devem ter alta qualidade</a:t>
            </a:r>
            <a:r>
              <a:rPr lang="pt-BR" altLang="pt-BR" sz="4000" dirty="0">
                <a:latin typeface="Bookman Old Style" panose="02050604050505020204" pitchFamily="18" charset="0"/>
              </a:rPr>
              <a:t>, de preferência </a:t>
            </a:r>
            <a:r>
              <a:rPr lang="pt-BR" altLang="pt-BR" sz="4000" dirty="0" smtClean="0">
                <a:latin typeface="Bookman Old Style" panose="02050604050505020204" pitchFamily="18" charset="0"/>
              </a:rPr>
              <a:t>coloridas, tabelas </a:t>
            </a:r>
            <a:r>
              <a:rPr lang="pt-BR" altLang="pt-BR" sz="4000" dirty="0">
                <a:latin typeface="Bookman Old Style" panose="02050604050505020204" pitchFamily="18" charset="0"/>
              </a:rPr>
              <a:t>e gráficos bem  </a:t>
            </a:r>
            <a:r>
              <a:rPr lang="pt-BR" altLang="pt-BR" sz="4000" dirty="0" smtClean="0">
                <a:latin typeface="Bookman Old Style" panose="02050604050505020204" pitchFamily="18" charset="0"/>
              </a:rPr>
              <a:t>elaborados, contendo obrigatoriamente a fonte dos dados.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pt-PT" altLang="pt-BR" sz="40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Figuras </a:t>
            </a:r>
            <a:r>
              <a:rPr lang="pt-PT" altLang="pt-BR" sz="4000" dirty="0">
                <a:solidFill>
                  <a:srgbClr val="000000"/>
                </a:solidFill>
                <a:latin typeface="Bookman Old Style" panose="02050604050505020204" pitchFamily="18" charset="0"/>
              </a:rPr>
              <a:t>e tabelas deverão cobrir, no máximo, 50% do </a:t>
            </a:r>
            <a:r>
              <a:rPr lang="pt-PT" altLang="pt-BR" sz="40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pôster.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pt-PT" altLang="pt-BR" sz="40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A </a:t>
            </a:r>
            <a:r>
              <a:rPr lang="pt-PT" altLang="pt-BR" sz="4000" dirty="0">
                <a:solidFill>
                  <a:srgbClr val="000000"/>
                </a:solidFill>
                <a:latin typeface="Bookman Old Style" panose="02050604050505020204" pitchFamily="18" charset="0"/>
              </a:rPr>
              <a:t>fonte deverá ser colocada abaixo das figuras e tabelas</a:t>
            </a:r>
            <a:r>
              <a:rPr lang="pt-PT" altLang="pt-BR" sz="40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950496" y="40979551"/>
            <a:ext cx="829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Calibri" pitchFamily="34" charset="0"/>
              </a:rPr>
              <a:t>Instituições de apoio a sua pesquisa</a:t>
            </a:r>
            <a:endParaRPr lang="pt-BR" sz="3200" b="1" dirty="0">
              <a:latin typeface="Calibri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11078604" y="20613005"/>
            <a:ext cx="9813680" cy="13716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endParaRPr lang="pt-BR"/>
          </a:p>
        </p:txBody>
      </p:sp>
      <p:sp>
        <p:nvSpPr>
          <p:cNvPr id="51" name="CaixaDeTexto 50"/>
          <p:cNvSpPr txBox="1"/>
          <p:nvPr/>
        </p:nvSpPr>
        <p:spPr>
          <a:xfrm>
            <a:off x="11732408" y="20865847"/>
            <a:ext cx="8523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RESULTADOS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11379261" y="12515717"/>
            <a:ext cx="94210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pt-BR" altLang="pt-BR" sz="40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Texto </a:t>
            </a:r>
            <a:r>
              <a:rPr lang="pt-BR" altLang="pt-BR" sz="4000" b="1" dirty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(tamanho da fonte = </a:t>
            </a:r>
            <a:r>
              <a:rPr lang="pt-BR" altLang="pt-BR" sz="40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40)</a:t>
            </a:r>
            <a:endParaRPr lang="pt-BR" altLang="pt-BR" sz="4000" b="1" dirty="0">
              <a:latin typeface="Bookman Old Style" panose="02050604050505020204" pitchFamily="18" charset="0"/>
            </a:endParaRPr>
          </a:p>
          <a:p>
            <a:endParaRPr lang="pt-BR" sz="2800" dirty="0">
              <a:latin typeface="Bookman Old Style" panose="02050604050505020204" pitchFamily="18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11387283" y="22341443"/>
            <a:ext cx="94210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pt-BR" altLang="pt-BR" sz="40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Texto </a:t>
            </a:r>
            <a:r>
              <a:rPr lang="pt-BR" altLang="pt-BR" sz="4000" b="1" dirty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(tamanho da fonte = </a:t>
            </a:r>
            <a:r>
              <a:rPr lang="pt-BR" altLang="pt-BR" sz="4000" b="1" dirty="0" smtClean="0">
                <a:solidFill>
                  <a:srgbClr val="000000"/>
                </a:solidFill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40)</a:t>
            </a:r>
            <a:endParaRPr lang="pt-BR" altLang="pt-BR" sz="4000" b="1" dirty="0">
              <a:latin typeface="Bookman Old Style" panose="02050604050505020204" pitchFamily="18" charset="0"/>
            </a:endParaRPr>
          </a:p>
          <a:p>
            <a:endParaRPr lang="pt-BR" sz="2800" dirty="0">
              <a:latin typeface="Bookman Old Style" panose="02050604050505020204" pitchFamily="18" charset="0"/>
            </a:endParaRPr>
          </a:p>
        </p:txBody>
      </p:sp>
      <p:cxnSp>
        <p:nvCxnSpPr>
          <p:cNvPr id="56" name="Conector reto 55"/>
          <p:cNvCxnSpPr/>
          <p:nvPr/>
        </p:nvCxnSpPr>
        <p:spPr>
          <a:xfrm flipV="1">
            <a:off x="1992382" y="40621684"/>
            <a:ext cx="2430974" cy="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9016989" y="725214"/>
            <a:ext cx="3362658" cy="422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94427" y="1200413"/>
            <a:ext cx="9616965" cy="283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19807"/>
            <a:ext cx="3355523" cy="421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9" name="Conector reto 48"/>
          <p:cNvCxnSpPr/>
          <p:nvPr/>
        </p:nvCxnSpPr>
        <p:spPr>
          <a:xfrm>
            <a:off x="3941380" y="5013435"/>
            <a:ext cx="25950041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9059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642</TotalTime>
  <Words>329</Words>
  <Application>Microsoft Office PowerPoint</Application>
  <PresentationFormat>Personalizar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 ALMEIDA</dc:creator>
  <cp:lastModifiedBy>jp.alves</cp:lastModifiedBy>
  <cp:revision>104</cp:revision>
  <dcterms:created xsi:type="dcterms:W3CDTF">2016-02-21T18:13:45Z</dcterms:created>
  <dcterms:modified xsi:type="dcterms:W3CDTF">2016-08-10T14:36:05Z</dcterms:modified>
</cp:coreProperties>
</file>